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87" r:id="rId20"/>
    <p:sldId id="289" r:id="rId21"/>
    <p:sldId id="286" r:id="rId22"/>
    <p:sldId id="291" r:id="rId23"/>
    <p:sldId id="290" r:id="rId24"/>
    <p:sldId id="292" r:id="rId25"/>
    <p:sldId id="277" r:id="rId26"/>
    <p:sldId id="293" r:id="rId27"/>
    <p:sldId id="294" r:id="rId28"/>
    <p:sldId id="278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E7330-5271-47D9-A61D-D3614ED0283A}" type="datetimeFigureOut">
              <a:rPr lang="en-IN" smtClean="0"/>
              <a:pPr/>
              <a:t>08-06-2019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1B987-A0F8-41EC-B7ED-28F947F144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2656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974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80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92001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D490A520-748C-4882-9B8F-E9D3C76E5693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40541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48DE-D022-4F13-AD14-CC37E3CF4A77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9226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8519D4BF-5481-4219-A58B-E1C82497628F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139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4050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0"/>
            <a:ext cx="12184063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4667D21-2DEF-4950-9F3C-B737D11F82B3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875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A945-FF5F-4C6E-A475-BEAB8E8D3CE5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8680952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3DE8-8E67-4DA6-896C-E7E20E5C8A0B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6376873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2E662-3C93-4ED9-B421-0974B5B36512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919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EBF4-B1CE-4A91-807B-C6C2BA5F2DE4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148362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D70F903-8BCF-446F-987A-4B62BF153621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05617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25CB8761-6F22-4136-94B4-5B7664F571DD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923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6DCE63D-5F99-455E-B2AF-AD870A47DD98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xmlns="" val="77274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riramkv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Let’s Learn Verilog Together.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Shriram K Vasudevan</a:t>
            </a:r>
          </a:p>
          <a:p>
            <a:r>
              <a:rPr lang="en-IN" dirty="0" smtClean="0">
                <a:solidFill>
                  <a:schemeClr val="tx1"/>
                </a:solidFill>
                <a:hlinkClick r:id="rId2"/>
              </a:rPr>
              <a:t>shriramkv@gmail.com</a:t>
            </a:r>
            <a:r>
              <a:rPr lang="en-IN" dirty="0" smtClean="0">
                <a:solidFill>
                  <a:schemeClr val="tx1"/>
                </a:solidFill>
              </a:rPr>
              <a:t>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118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White Space (I mean Spacebar) </a:t>
            </a:r>
          </a:p>
          <a:p>
            <a:pPr lvl="1"/>
            <a:r>
              <a:rPr lang="en-IN" dirty="0" smtClean="0"/>
              <a:t>/b (Blank Space), /t (Tab Space), /n (New lines) – has whitespace component. </a:t>
            </a:r>
            <a:endParaRPr lang="en-IN" dirty="0"/>
          </a:p>
          <a:p>
            <a:pPr lvl="1"/>
            <a:r>
              <a:rPr lang="en-IN" dirty="0" smtClean="0"/>
              <a:t>Whitespace is ignored by Verilog (if not a separate token, it is brilliant)</a:t>
            </a:r>
          </a:p>
          <a:p>
            <a:pPr lvl="1"/>
            <a:r>
              <a:rPr lang="en-IN" dirty="0" smtClean="0"/>
              <a:t>Whitespace in the strings does not get ignored. (Means, it is deliberately given by the user and hence is to be respected.)  </a:t>
            </a:r>
          </a:p>
          <a:p>
            <a:r>
              <a:rPr lang="en-IN" dirty="0" smtClean="0"/>
              <a:t>Comments </a:t>
            </a:r>
          </a:p>
          <a:p>
            <a:pPr lvl="1"/>
            <a:r>
              <a:rPr lang="en-IN" dirty="0" smtClean="0"/>
              <a:t>You know C programming ??? Yes, you know this, then. </a:t>
            </a:r>
          </a:p>
          <a:p>
            <a:pPr lvl="1"/>
            <a:r>
              <a:rPr lang="en-IN" dirty="0" smtClean="0"/>
              <a:t>Two ways. // and /* </a:t>
            </a:r>
          </a:p>
          <a:p>
            <a:pPr lvl="1"/>
            <a:r>
              <a:rPr lang="en-IN" dirty="0" smtClean="0"/>
              <a:t>// -&gt; Referred as one line comment </a:t>
            </a:r>
          </a:p>
          <a:p>
            <a:pPr lvl="1"/>
            <a:r>
              <a:rPr lang="en-IN" dirty="0" smtClean="0"/>
              <a:t>/* used for multiple line comment */ </a:t>
            </a:r>
          </a:p>
          <a:p>
            <a:pPr lvl="1"/>
            <a:r>
              <a:rPr lang="en-IN" dirty="0" smtClean="0"/>
              <a:t>/* This is */ Not permitted */ and is an error */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855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Operators </a:t>
            </a:r>
          </a:p>
          <a:p>
            <a:r>
              <a:rPr lang="en-IN" dirty="0" smtClean="0"/>
              <a:t>See again, C here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Unary  (c = ~a;  ~ is an unary operator. a is the operand folks. )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Binary (c = a | | b; | | is a binary operator, a and b re the operands) 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Ternary ( c = x ? y : z ; ? And : are ternary operators, where x y z are operands)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390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Number Specification – Can be Sized and Unsized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Sized numbers </a:t>
            </a:r>
            <a:r>
              <a:rPr lang="en-IN" dirty="0" smtClean="0">
                <a:solidFill>
                  <a:srgbClr val="FFC000"/>
                </a:solidFill>
                <a:sym typeface="Wingdings" panose="05000000000000000000" pitchFamily="2" charset="2"/>
              </a:rPr>
              <a:t> &lt;Size&gt; ‘&lt;Base Format&gt; &lt;Number&gt;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D or d for Decimal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H or h for Hexadecimal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B or b for Binary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O or o for Octal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5719" y="5061619"/>
            <a:ext cx="7686532" cy="10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98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Unsized </a:t>
            </a:r>
            <a:r>
              <a:rPr lang="en-IN" dirty="0" smtClean="0">
                <a:solidFill>
                  <a:srgbClr val="FFC000"/>
                </a:solidFill>
              </a:rPr>
              <a:t>Numbers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Numbers specified without &lt;</a:t>
            </a:r>
            <a:r>
              <a:rPr lang="en-IN" dirty="0" err="1" smtClean="0">
                <a:solidFill>
                  <a:schemeClr val="tx1"/>
                </a:solidFill>
              </a:rPr>
              <a:t>base_format</a:t>
            </a:r>
            <a:r>
              <a:rPr lang="en-IN" dirty="0" smtClean="0">
                <a:solidFill>
                  <a:schemeClr val="tx1"/>
                </a:solidFill>
              </a:rPr>
              <a:t>&gt; are treated as decimal by default.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Without &lt;size&gt; if you write, it shall be machine specific. </a:t>
            </a:r>
          </a:p>
          <a:p>
            <a:endParaRPr lang="en-IN" dirty="0" smtClean="0">
              <a:solidFill>
                <a:schemeClr val="tx1"/>
              </a:solidFill>
            </a:endParaRPr>
          </a:p>
          <a:p>
            <a:endParaRPr lang="en-I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FFC000"/>
                </a:solidFill>
              </a:rPr>
              <a:t> </a:t>
            </a: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8384" y="4697509"/>
            <a:ext cx="8101201" cy="9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35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Negative Numbers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-8 ‘d3 // 8 bit negative number stored as 2s complement of 3. 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FFC000"/>
                </a:solidFill>
              </a:rPr>
              <a:t>Strings </a:t>
            </a:r>
          </a:p>
          <a:p>
            <a:r>
              <a:rPr lang="en-IN" dirty="0" smtClean="0">
                <a:solidFill>
                  <a:srgbClr val="FFC000"/>
                </a:solidFill>
              </a:rPr>
              <a:t>- </a:t>
            </a:r>
            <a:r>
              <a:rPr lang="en-IN" dirty="0">
                <a:solidFill>
                  <a:schemeClr val="tx1"/>
                </a:solidFill>
              </a:rPr>
              <a:t>Sequence of </a:t>
            </a:r>
            <a:r>
              <a:rPr lang="en-IN" dirty="0" smtClean="0">
                <a:solidFill>
                  <a:schemeClr val="tx1"/>
                </a:solidFill>
              </a:rPr>
              <a:t>characters together is called strings.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“STRING” inside.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 ONE LINE ONLY, MULTIPLE LINES NOT PERMITTED”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“Welcome to the world of Verilog” // This is a string.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“a * b + c” is also a string. </a:t>
            </a:r>
            <a:br>
              <a:rPr lang="en-IN" dirty="0" smtClean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598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Identifiers and Keywords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07153" y="2286000"/>
            <a:ext cx="7722822" cy="40106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149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Run Verilog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Download Verilog for Windows from </a:t>
            </a:r>
          </a:p>
          <a:p>
            <a:r>
              <a:rPr lang="en-IN" dirty="0">
                <a:hlinkClick r:id="rId3"/>
              </a:rPr>
              <a:t>http://bleyer.org/icarus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	</a:t>
            </a:r>
          </a:p>
          <a:p>
            <a:pPr lvl="1"/>
            <a:r>
              <a:rPr lang="en-IN" dirty="0" smtClean="0"/>
              <a:t>Install it as usual. </a:t>
            </a:r>
          </a:p>
          <a:p>
            <a:r>
              <a:rPr lang="en-IN" dirty="0" smtClean="0"/>
              <a:t>You shall have a directory named </a:t>
            </a:r>
            <a:r>
              <a:rPr lang="en-IN" dirty="0" err="1" smtClean="0"/>
              <a:t>iverilog</a:t>
            </a:r>
            <a:r>
              <a:rPr lang="en-IN" dirty="0" smtClean="0"/>
              <a:t> in C drive.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52002963"/>
              </p:ext>
            </p:extLst>
          </p:nvPr>
        </p:nvGraphicFramePr>
        <p:xfrm>
          <a:off x="5917373" y="2973117"/>
          <a:ext cx="1522413" cy="438150"/>
        </p:xfrm>
        <a:graphic>
          <a:graphicData uri="http://schemas.openxmlformats.org/presentationml/2006/ole">
            <p:oleObj spid="_x0000_s2088" name="Packager Shell Object" showAsIcon="1" r:id="rId5" imgW="1522080" imgH="43740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700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 smtClean="0"/>
              <a:t>Now, go into the folder </a:t>
            </a:r>
            <a:r>
              <a:rPr lang="en-IN" sz="1600" dirty="0" err="1" smtClean="0"/>
              <a:t>iverilog</a:t>
            </a:r>
            <a:r>
              <a:rPr lang="en-IN" sz="1600" dirty="0" smtClean="0"/>
              <a:t> </a:t>
            </a:r>
          </a:p>
          <a:p>
            <a:r>
              <a:rPr lang="en-IN" sz="1600" dirty="0" smtClean="0"/>
              <a:t>You will have bin. Do nothing </a:t>
            </a:r>
            <a:r>
              <a:rPr lang="en-IN" sz="1600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Use notepad ++ as you can save it easily. </a:t>
            </a:r>
            <a:endParaRPr lang="en-IN" sz="16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6231" y="4512374"/>
            <a:ext cx="4774077" cy="2049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7843" y="4643692"/>
            <a:ext cx="4146428" cy="18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37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run a file, you should recollect the steps we did with GCC. </a:t>
            </a:r>
          </a:p>
          <a:p>
            <a:r>
              <a:rPr lang="en-IN" dirty="0" smtClean="0"/>
              <a:t>It’s similar! </a:t>
            </a:r>
          </a:p>
          <a:p>
            <a:r>
              <a:rPr lang="en-IN" dirty="0" smtClean="0"/>
              <a:t>Go to CMD Prompt. </a:t>
            </a:r>
          </a:p>
          <a:p>
            <a:r>
              <a:rPr lang="en-IN" dirty="0"/>
              <a:t>Navigate to C:\iverilog\bin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Now, you can run your file. </a:t>
            </a:r>
            <a:r>
              <a:rPr lang="en-IN" dirty="0" smtClean="0">
                <a:sym typeface="Wingdings" panose="05000000000000000000" pitchFamily="2" charset="2"/>
              </a:rPr>
              <a:t> See the snapshot with both the options.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Happy Verilog Learning Folks!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3410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things to know.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49881"/>
            <a:ext cx="8770571" cy="3651504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module – fundamental building block </a:t>
            </a:r>
            <a:r>
              <a:rPr lang="en-IN" dirty="0" smtClean="0">
                <a:solidFill>
                  <a:srgbClr val="FFFF00"/>
                </a:solidFill>
              </a:rPr>
              <a:t>for  Verilog designs </a:t>
            </a:r>
          </a:p>
          <a:p>
            <a:pPr lvl="1"/>
            <a:r>
              <a:rPr lang="en-IN" dirty="0" smtClean="0"/>
              <a:t>This is the basic entity. </a:t>
            </a:r>
          </a:p>
          <a:p>
            <a:pPr lvl="1"/>
            <a:r>
              <a:rPr lang="en-IN" dirty="0" smtClean="0"/>
              <a:t>Used </a:t>
            </a:r>
            <a:r>
              <a:rPr lang="en-IN" dirty="0"/>
              <a:t>to construct design hierarchy</a:t>
            </a:r>
          </a:p>
          <a:p>
            <a:pPr lvl="1"/>
            <a:r>
              <a:rPr lang="en-IN" dirty="0" smtClean="0"/>
              <a:t>Cannot </a:t>
            </a:r>
            <a:r>
              <a:rPr lang="en-IN" dirty="0"/>
              <a:t>be </a:t>
            </a:r>
            <a:r>
              <a:rPr lang="en-IN" dirty="0" smtClean="0"/>
              <a:t>nested (Means, a module cannot be inside another module)</a:t>
            </a:r>
          </a:p>
          <a:p>
            <a:pPr lvl="1"/>
            <a:r>
              <a:rPr lang="en-IN" dirty="0" smtClean="0"/>
              <a:t>One </a:t>
            </a:r>
            <a:r>
              <a:rPr lang="en-IN" dirty="0"/>
              <a:t>circuit is represented by set of "</a:t>
            </a:r>
            <a:r>
              <a:rPr lang="en-IN" dirty="0" smtClean="0"/>
              <a:t>modules“ (Means, module makes everything). For an instance it can have a Gate, Register, ALU etc.  </a:t>
            </a:r>
          </a:p>
          <a:p>
            <a:pPr lvl="1"/>
            <a:r>
              <a:rPr lang="en-IN" dirty="0" smtClean="0"/>
              <a:t>Module is Keyword (See LHS). A name has to follow the term module.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module </a:t>
            </a:r>
            <a:r>
              <a:rPr lang="en-IN" dirty="0" err="1" smtClean="0">
                <a:solidFill>
                  <a:srgbClr val="FFC000"/>
                </a:solidFill>
              </a:rPr>
              <a:t>andgatedemo</a:t>
            </a:r>
            <a:r>
              <a:rPr lang="en-IN" dirty="0" smtClean="0">
                <a:solidFill>
                  <a:srgbClr val="FFC000"/>
                </a:solidFill>
              </a:rPr>
              <a:t>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a, b and y are the ports. (Can be input or output, don’t worry now)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A module has to be end with </a:t>
            </a:r>
            <a:r>
              <a:rPr lang="en-IN" dirty="0" err="1" smtClean="0">
                <a:solidFill>
                  <a:srgbClr val="FFC000"/>
                </a:solidFill>
              </a:rPr>
              <a:t>endmodule</a:t>
            </a:r>
            <a:r>
              <a:rPr lang="en-IN" dirty="0" smtClean="0">
                <a:solidFill>
                  <a:srgbClr val="FFC000"/>
                </a:solidFill>
              </a:rPr>
              <a:t> (just like for ( ) closure with { }.  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19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07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 smtClean="0"/>
              <a:t>Verilog is </a:t>
            </a:r>
            <a:r>
              <a:rPr lang="en-IN" dirty="0" smtClean="0"/>
              <a:t>one of </a:t>
            </a:r>
            <a:r>
              <a:rPr lang="en-IN" dirty="0" smtClean="0"/>
              <a:t>the </a:t>
            </a:r>
            <a:r>
              <a:rPr lang="en-IN" dirty="0" smtClean="0"/>
              <a:t>HARDWARE </a:t>
            </a:r>
            <a:r>
              <a:rPr lang="en-IN" dirty="0"/>
              <a:t>DESCRIPTION </a:t>
            </a:r>
            <a:r>
              <a:rPr lang="en-IN" dirty="0" smtClean="0"/>
              <a:t>LANGUAGES </a:t>
            </a:r>
            <a:r>
              <a:rPr lang="en-IN" dirty="0"/>
              <a:t>(HDL</a:t>
            </a:r>
            <a:r>
              <a:rPr lang="en-IN" dirty="0" smtClean="0"/>
              <a:t>). (Verilog is not VHDL, Folks. We call it Verilog HDL, here. VHDL is different) </a:t>
            </a:r>
          </a:p>
          <a:p>
            <a:pPr algn="just"/>
            <a:r>
              <a:rPr lang="en-IN" dirty="0" smtClean="0"/>
              <a:t>One can use VERILOG to describe (explain) a system. (Can take a counter, flip flop or a memory unit as an example here)</a:t>
            </a:r>
          </a:p>
          <a:p>
            <a:pPr algn="just"/>
            <a:r>
              <a:rPr lang="en-IN" dirty="0" smtClean="0"/>
              <a:t>Can help in describing a design.  Describing a hardware at any level is a possibility with Verilog (Why not VHDL ???, Yes, you can use that too. But, it is understood to be slightly complex than Verilog and hence I vote for Verilog)</a:t>
            </a:r>
          </a:p>
          <a:p>
            <a:pPr algn="just"/>
            <a:r>
              <a:rPr lang="en-IN" dirty="0" smtClean="0"/>
              <a:t>Helps in design and debug.  (An example shall help you understand this)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2EA3-BEFC-43E6-A91C-FEB610DD1073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64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How to declare a module? </a:t>
            </a:r>
          </a:p>
          <a:p>
            <a:pPr lvl="1"/>
            <a:r>
              <a:rPr lang="en-IN" dirty="0" smtClean="0"/>
              <a:t>Simple. Above steps are clear </a:t>
            </a:r>
          </a:p>
          <a:p>
            <a:pPr lvl="1"/>
            <a:r>
              <a:rPr lang="en-IN" dirty="0"/>
              <a:t>module </a:t>
            </a:r>
            <a:r>
              <a:rPr lang="en-IN" i="1" dirty="0" err="1"/>
              <a:t>module_name</a:t>
            </a:r>
            <a:r>
              <a:rPr lang="en-IN" i="1" dirty="0"/>
              <a:t> </a:t>
            </a:r>
            <a:r>
              <a:rPr lang="en-IN" dirty="0"/>
              <a:t>(</a:t>
            </a:r>
            <a:r>
              <a:rPr lang="en-IN" i="1" dirty="0" err="1"/>
              <a:t>module_port</a:t>
            </a:r>
            <a:r>
              <a:rPr lang="en-IN" dirty="0" smtClean="0"/>
              <a:t>, </a:t>
            </a:r>
            <a:r>
              <a:rPr lang="en-IN" i="1" dirty="0" err="1" smtClean="0"/>
              <a:t>module_port</a:t>
            </a:r>
            <a:r>
              <a:rPr lang="en-IN" dirty="0"/>
              <a:t>, </a:t>
            </a:r>
            <a:r>
              <a:rPr lang="en-IN" i="1" dirty="0"/>
              <a:t>…</a:t>
            </a:r>
            <a:r>
              <a:rPr lang="en-IN" dirty="0"/>
              <a:t>);</a:t>
            </a:r>
          </a:p>
          <a:p>
            <a:pPr lvl="1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>
                <a:solidFill>
                  <a:srgbClr val="FFFF00"/>
                </a:solidFill>
              </a:rPr>
              <a:t>module </a:t>
            </a:r>
            <a:r>
              <a:rPr lang="en-IN" dirty="0" err="1">
                <a:solidFill>
                  <a:srgbClr val="FFFF00"/>
                </a:solidFill>
              </a:rPr>
              <a:t>full_adder</a:t>
            </a:r>
            <a:r>
              <a:rPr lang="en-IN" dirty="0">
                <a:solidFill>
                  <a:srgbClr val="FFFF00"/>
                </a:solidFill>
              </a:rPr>
              <a:t> (A, B, </a:t>
            </a:r>
            <a:r>
              <a:rPr lang="en-IN" dirty="0" err="1" smtClean="0">
                <a:solidFill>
                  <a:srgbClr val="FFFF00"/>
                </a:solidFill>
              </a:rPr>
              <a:t>c_in</a:t>
            </a:r>
            <a:r>
              <a:rPr lang="en-IN" dirty="0" smtClean="0">
                <a:solidFill>
                  <a:srgbClr val="FFFF00"/>
                </a:solidFill>
              </a:rPr>
              <a:t>, </a:t>
            </a:r>
            <a:r>
              <a:rPr lang="en-IN" dirty="0" err="1" smtClean="0">
                <a:solidFill>
                  <a:srgbClr val="FFFF00"/>
                </a:solidFill>
              </a:rPr>
              <a:t>c_out</a:t>
            </a:r>
            <a:r>
              <a:rPr lang="en-IN" dirty="0">
                <a:solidFill>
                  <a:srgbClr val="FFFF00"/>
                </a:solidFill>
              </a:rPr>
              <a:t>, S</a:t>
            </a:r>
            <a:r>
              <a:rPr lang="en-IN" dirty="0" smtClean="0">
                <a:solidFill>
                  <a:srgbClr val="FFFF00"/>
                </a:solidFill>
              </a:rPr>
              <a:t>); // See the above example as well. You will get more learning with this module. </a:t>
            </a:r>
          </a:p>
          <a:p>
            <a:r>
              <a:rPr lang="en-IN" dirty="0"/>
              <a:t>How input/output declared</a:t>
            </a:r>
            <a:r>
              <a:rPr lang="en-IN" dirty="0" smtClean="0"/>
              <a:t>?</a:t>
            </a:r>
            <a:endParaRPr lang="en-IN" dirty="0"/>
          </a:p>
          <a:p>
            <a:pPr lvl="1"/>
            <a:r>
              <a:rPr lang="en-IN" dirty="0" smtClean="0"/>
              <a:t>Input can be a scalar or a vector. </a:t>
            </a:r>
          </a:p>
          <a:p>
            <a:pPr lvl="1"/>
            <a:r>
              <a:rPr lang="en-IN" sz="2200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rgbClr val="FFFF00"/>
                </a:solidFill>
              </a:rPr>
              <a:t>input </a:t>
            </a:r>
            <a:r>
              <a:rPr lang="en-IN" i="1" dirty="0">
                <a:solidFill>
                  <a:srgbClr val="FFFF00"/>
                </a:solidFill>
              </a:rPr>
              <a:t>list of input identifiers</a:t>
            </a:r>
            <a:r>
              <a:rPr lang="en-IN" dirty="0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 dirty="0">
                <a:solidFill>
                  <a:srgbClr val="FFFF00"/>
                </a:solidFill>
              </a:rPr>
              <a:t> Example: input A, B, </a:t>
            </a:r>
            <a:r>
              <a:rPr lang="en-IN" dirty="0" err="1">
                <a:solidFill>
                  <a:srgbClr val="FFFF00"/>
                </a:solidFill>
              </a:rPr>
              <a:t>c_in</a:t>
            </a:r>
            <a:r>
              <a:rPr lang="en-IN" dirty="0" smtClean="0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 dirty="0"/>
              <a:t>Output again can be scalar or a vector. </a:t>
            </a:r>
            <a:endParaRPr lang="en-IN" dirty="0" smtClean="0"/>
          </a:p>
          <a:p>
            <a:pPr lvl="1"/>
            <a:r>
              <a:rPr lang="en-IN" sz="1900" dirty="0">
                <a:solidFill>
                  <a:srgbClr val="FFFF00"/>
                </a:solidFill>
              </a:rPr>
              <a:t>output </a:t>
            </a:r>
            <a:r>
              <a:rPr lang="en-IN" sz="1900" dirty="0" err="1">
                <a:solidFill>
                  <a:srgbClr val="FFFF00"/>
                </a:solidFill>
              </a:rPr>
              <a:t>c_out</a:t>
            </a:r>
            <a:r>
              <a:rPr lang="en-IN" sz="1900" dirty="0">
                <a:solidFill>
                  <a:srgbClr val="FFFF00"/>
                </a:solidFill>
              </a:rPr>
              <a:t>, OV, MINUS;</a:t>
            </a:r>
          </a:p>
          <a:p>
            <a:pPr lvl="1"/>
            <a:r>
              <a:rPr lang="en-IN" sz="1900" dirty="0">
                <a:solidFill>
                  <a:srgbClr val="FFFF00"/>
                </a:solidFill>
              </a:rPr>
              <a:t>output[7:0] ACC, REG_IN,</a:t>
            </a:r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0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15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End module</a:t>
            </a:r>
          </a:p>
          <a:p>
            <a:r>
              <a:rPr lang="en-IN" dirty="0" err="1">
                <a:solidFill>
                  <a:srgbClr val="FFC000"/>
                </a:solidFill>
              </a:rPr>
              <a:t>endmodule</a:t>
            </a:r>
            <a:r>
              <a:rPr lang="en-IN" dirty="0">
                <a:solidFill>
                  <a:srgbClr val="FFC000"/>
                </a:solidFill>
              </a:rPr>
              <a:t> – ends a module – not </a:t>
            </a:r>
            <a:r>
              <a:rPr lang="en-IN" dirty="0" smtClean="0">
                <a:solidFill>
                  <a:srgbClr val="FFC000"/>
                </a:solidFill>
              </a:rPr>
              <a:t>a statement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 smtClean="0">
                <a:solidFill>
                  <a:srgbClr val="FFC000"/>
                </a:solidFill>
              </a:rPr>
              <a:t>no “;”. See the above piece of code. </a:t>
            </a:r>
          </a:p>
          <a:p>
            <a:r>
              <a:rPr lang="en-IN" dirty="0" smtClean="0">
                <a:solidFill>
                  <a:srgbClr val="FFC000"/>
                </a:solidFill>
              </a:rPr>
              <a:t>It is like opening the loop and closing it to show the finish</a:t>
            </a: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28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With Assign, </a:t>
            </a:r>
            <a:r>
              <a:rPr lang="en-IN" dirty="0"/>
              <a:t>i</a:t>
            </a:r>
            <a:r>
              <a:rPr lang="en-IN" dirty="0" smtClean="0"/>
              <a:t>nputs </a:t>
            </a:r>
            <a:r>
              <a:rPr lang="en-IN" dirty="0"/>
              <a:t>and outputs </a:t>
            </a:r>
            <a:r>
              <a:rPr lang="en-IN" dirty="0" smtClean="0"/>
              <a:t> are connected via </a:t>
            </a:r>
            <a:r>
              <a:rPr lang="en-IN" dirty="0"/>
              <a:t>AND gate. </a:t>
            </a:r>
            <a:endParaRPr lang="en-IN" dirty="0" smtClean="0"/>
          </a:p>
          <a:p>
            <a:r>
              <a:rPr lang="en-IN" dirty="0" smtClean="0"/>
              <a:t>A </a:t>
            </a:r>
            <a:r>
              <a:rPr lang="en-IN" dirty="0" err="1" smtClean="0"/>
              <a:t>ANDed</a:t>
            </a:r>
            <a:r>
              <a:rPr lang="en-IN" dirty="0" smtClean="0"/>
              <a:t> </a:t>
            </a:r>
            <a:r>
              <a:rPr lang="en-IN" dirty="0"/>
              <a:t>with B and will be connected to Y. </a:t>
            </a:r>
            <a:endParaRPr lang="en-IN" dirty="0" smtClean="0"/>
          </a:p>
          <a:p>
            <a:r>
              <a:rPr lang="en-IN" dirty="0" smtClean="0"/>
              <a:t>Nothing is stored in this scenario and hence there is no need for a register at all. In case we store, we need register. 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13143" y="16425"/>
            <a:ext cx="41788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950" y="244769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1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Bench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need to test what we have written, right? </a:t>
            </a:r>
          </a:p>
          <a:p>
            <a:r>
              <a:rPr lang="en-IN" dirty="0" smtClean="0"/>
              <a:t>Yes, for that we have </a:t>
            </a:r>
            <a:r>
              <a:rPr lang="en-IN" dirty="0" err="1" smtClean="0"/>
              <a:t>testbench</a:t>
            </a:r>
            <a:r>
              <a:rPr lang="en-IN" dirty="0" smtClean="0"/>
              <a:t>. It is also Verilog code which will send the inputs to the circuit to be tested. It is a tester, you can say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2423" y="0"/>
            <a:ext cx="690957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423" y="1828800"/>
            <a:ext cx="6909577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40974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4012" y="629661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#5 indicates a delay of 5ns. 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26189"/>
            <a:ext cx="12327272" cy="68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169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 GATE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24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72837" y="0"/>
            <a:ext cx="4190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528" y="1280267"/>
            <a:ext cx="4303685" cy="1942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721" y="460069"/>
            <a:ext cx="4970699" cy="6019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528" y="861863"/>
            <a:ext cx="3069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MODULE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753739" y="83976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Test bench 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528" y="3247867"/>
            <a:ext cx="4374431" cy="1713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7528" y="5060889"/>
            <a:ext cx="4710000" cy="16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88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NOT 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5927" y="4523580"/>
            <a:ext cx="2905125" cy="14382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2542" y="2545963"/>
            <a:ext cx="43053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6901" y="2423276"/>
            <a:ext cx="2543175" cy="18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04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 for NOR, NAND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26</a:t>
            </a:fld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51649819"/>
              </p:ext>
            </p:extLst>
          </p:nvPr>
        </p:nvGraphicFramePr>
        <p:xfrm>
          <a:off x="6195917" y="2887454"/>
          <a:ext cx="515937" cy="438150"/>
        </p:xfrm>
        <a:graphic>
          <a:graphicData uri="http://schemas.openxmlformats.org/presentationml/2006/ole">
            <p:oleObj spid="_x0000_s3114" name="Packager Shell Object" showAsIcon="1" r:id="rId3" imgW="515880" imgH="437400" progId="Package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49837195"/>
              </p:ext>
            </p:extLst>
          </p:nvPr>
        </p:nvGraphicFramePr>
        <p:xfrm>
          <a:off x="6292754" y="4212939"/>
          <a:ext cx="322262" cy="438150"/>
        </p:xfrm>
        <a:graphic>
          <a:graphicData uri="http://schemas.openxmlformats.org/presentationml/2006/ole">
            <p:oleObj spid="_x0000_s3115" name="Packager Shell Object" showAsIcon="1" r:id="rId4" imgW="322560" imgH="437400" progId="Package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07749381"/>
              </p:ext>
            </p:extLst>
          </p:nvPr>
        </p:nvGraphicFramePr>
        <p:xfrm>
          <a:off x="5166963" y="4212939"/>
          <a:ext cx="425450" cy="438150"/>
        </p:xfrm>
        <a:graphic>
          <a:graphicData uri="http://schemas.openxmlformats.org/presentationml/2006/ole">
            <p:oleObj spid="_x0000_s3116" name="Packager Shell Object" showAsIcon="1" r:id="rId5" imgW="425880" imgH="437400" progId="Package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21837547"/>
              </p:ext>
            </p:extLst>
          </p:nvPr>
        </p:nvGraphicFramePr>
        <p:xfrm>
          <a:off x="5238401" y="2887454"/>
          <a:ext cx="354012" cy="438150"/>
        </p:xfrm>
        <a:graphic>
          <a:graphicData uri="http://schemas.openxmlformats.org/presentationml/2006/ole">
            <p:oleObj spid="_x0000_s3117" name="Packager Shell Object" showAsIcon="1" r:id="rId6" imgW="354600" imgH="437400" progId="Package">
              <p:embed/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0217" y="2303405"/>
            <a:ext cx="1044806" cy="1277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0217" y="3774587"/>
            <a:ext cx="1017582" cy="1163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87037" y="5226615"/>
            <a:ext cx="516636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Do these yourself, XOR, XNOR etc. They are part of your syllabus!!!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389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Lets code for Universal Gates (NAND and NOR)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AND, NOT and OR gates are the basic gates; </a:t>
            </a:r>
            <a:r>
              <a:rPr lang="en-IN" dirty="0" smtClean="0"/>
              <a:t> </a:t>
            </a:r>
          </a:p>
          <a:p>
            <a:r>
              <a:rPr lang="en-IN" dirty="0" smtClean="0"/>
              <a:t>Now </a:t>
            </a:r>
            <a:r>
              <a:rPr lang="en-IN" dirty="0"/>
              <a:t>NOR gate and NAND gates have the particular property that any one of them can create any logical Boolean expression if designed in a proper way. </a:t>
            </a:r>
            <a:r>
              <a:rPr lang="en-IN" dirty="0" smtClean="0"/>
              <a:t> (So, called as Universal Gates) </a:t>
            </a:r>
            <a:br>
              <a:rPr lang="en-IN" dirty="0" smtClean="0"/>
            </a:b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38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NAND as Universal Gate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4098" name="Picture 2" descr="Realization of NOT gate by NAND g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991" y="2424494"/>
            <a:ext cx="3556081" cy="14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8211" y="3907002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NOT</a:t>
            </a:r>
            <a:endParaRPr lang="en-IN" dirty="0"/>
          </a:p>
        </p:txBody>
      </p:sp>
      <p:pic>
        <p:nvPicPr>
          <p:cNvPr id="4100" name="Picture 4" descr="universal nand g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5703" y="2325851"/>
            <a:ext cx="3326113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7216" y="3919126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OR</a:t>
            </a:r>
            <a:endParaRPr lang="en-IN" dirty="0"/>
          </a:p>
        </p:txBody>
      </p:sp>
      <p:pic>
        <p:nvPicPr>
          <p:cNvPr id="4102" name="Picture 6" descr="universal nand g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12447" y="2425863"/>
            <a:ext cx="3463273" cy="12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95232" y="3658840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AND</a:t>
            </a:r>
            <a:endParaRPr lang="en-I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9545220"/>
              </p:ext>
            </p:extLst>
          </p:nvPr>
        </p:nvGraphicFramePr>
        <p:xfrm>
          <a:off x="5299867" y="5227339"/>
          <a:ext cx="935037" cy="438150"/>
        </p:xfrm>
        <a:graphic>
          <a:graphicData uri="http://schemas.openxmlformats.org/presentationml/2006/ole">
            <p:oleObj spid="_x0000_s4111" name="Packager Shell Object" showAsIcon="1" r:id="rId6" imgW="935280" imgH="437400" progId="Package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98162136"/>
              </p:ext>
            </p:extLst>
          </p:nvPr>
        </p:nvGraphicFramePr>
        <p:xfrm>
          <a:off x="6234904" y="5226691"/>
          <a:ext cx="1096962" cy="438150"/>
        </p:xfrm>
        <a:graphic>
          <a:graphicData uri="http://schemas.openxmlformats.org/presentationml/2006/ole">
            <p:oleObj spid="_x0000_s4112" name="Packager Shell Object" showAsIcon="1" r:id="rId7" imgW="1096560" imgH="4374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39870" y="5832846"/>
            <a:ext cx="366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NOR IS YOUR EXERCISE!!</a:t>
            </a:r>
          </a:p>
          <a:p>
            <a:r>
              <a:rPr lang="en-IN" dirty="0" smtClean="0"/>
              <a:t>Make NOR as AND, OR and NOT.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904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29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Let’s understand combinational circuit with VERILOG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Shriram K Vasudevan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130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Verilog permits the design at </a:t>
            </a:r>
          </a:p>
          <a:p>
            <a:pPr lvl="1"/>
            <a:r>
              <a:rPr lang="en-IN" dirty="0" smtClean="0"/>
              <a:t>Behaviour Level </a:t>
            </a:r>
          </a:p>
          <a:p>
            <a:pPr lvl="1"/>
            <a:r>
              <a:rPr lang="en-IN" dirty="0" smtClean="0"/>
              <a:t>Data flow level – (RTL = Behavioural + Data Flow Model) </a:t>
            </a:r>
          </a:p>
          <a:p>
            <a:pPr lvl="1"/>
            <a:r>
              <a:rPr lang="en-IN" dirty="0" smtClean="0"/>
              <a:t>Gate Level and </a:t>
            </a:r>
          </a:p>
          <a:p>
            <a:pPr lvl="1"/>
            <a:r>
              <a:rPr lang="en-IN" dirty="0" smtClean="0"/>
              <a:t>Switch Level (Few say this, few don’t) </a:t>
            </a:r>
          </a:p>
          <a:p>
            <a:r>
              <a:rPr lang="en-IN" dirty="0" smtClean="0"/>
              <a:t>Want to know what is this? This is called abstraction (You can recollect your object orientation know how to understand what is abstraction)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350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Abstraction </a:t>
            </a:r>
            <a:r>
              <a:rPr lang="en-IN" dirty="0" smtClean="0"/>
              <a:t>generally is called the </a:t>
            </a:r>
            <a:r>
              <a:rPr lang="en-IN" dirty="0"/>
              <a:t>amount </a:t>
            </a:r>
            <a:r>
              <a:rPr lang="en-IN" dirty="0" smtClean="0"/>
              <a:t>of information </a:t>
            </a:r>
            <a:r>
              <a:rPr lang="en-IN" dirty="0"/>
              <a:t>an entity is hiding within it. </a:t>
            </a:r>
            <a:endParaRPr lang="en-IN" dirty="0" smtClean="0"/>
          </a:p>
          <a:p>
            <a:r>
              <a:rPr lang="en-IN" dirty="0" smtClean="0"/>
              <a:t>An example here is, human body. </a:t>
            </a:r>
          </a:p>
          <a:p>
            <a:pPr lvl="1"/>
            <a:r>
              <a:rPr lang="en-IN" dirty="0" smtClean="0"/>
              <a:t>We say human body is highly complex (Very huge amount of hidden information here) </a:t>
            </a:r>
          </a:p>
          <a:p>
            <a:pPr lvl="1"/>
            <a:r>
              <a:rPr lang="en-IN" dirty="0" smtClean="0"/>
              <a:t>Human body has brain, this many bones, this many nerves. (A little amount information is revealed) </a:t>
            </a:r>
          </a:p>
          <a:p>
            <a:pPr lvl="1"/>
            <a:r>
              <a:rPr lang="en-IN" dirty="0" smtClean="0"/>
              <a:t>Human body has brain which controls all the activities. Nervous system, kidney, liver etc. (More information is revealed) </a:t>
            </a:r>
          </a:p>
          <a:p>
            <a:pPr lvl="1"/>
            <a:r>
              <a:rPr lang="en-IN" dirty="0" smtClean="0"/>
              <a:t>So, more detailed when it goes, lesser it hides, which is low level abstraction. </a:t>
            </a:r>
          </a:p>
          <a:p>
            <a:pPr lvl="2"/>
            <a:r>
              <a:rPr lang="en-IN" dirty="0" smtClean="0"/>
              <a:t>Or, make this way. More the information is being hidden, it is higher the abstraction, for sure.  </a:t>
            </a:r>
          </a:p>
          <a:p>
            <a:r>
              <a:rPr lang="en-IN" dirty="0" smtClean="0"/>
              <a:t>This can be connected to the computer now, may be mobile phones or a micro controller board with different levels of abstraction. A Simple diagram is presented below.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4</a:t>
            </a:fld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39425611"/>
              </p:ext>
            </p:extLst>
          </p:nvPr>
        </p:nvGraphicFramePr>
        <p:xfrm>
          <a:off x="620941" y="1949840"/>
          <a:ext cx="1668463" cy="1317625"/>
        </p:xfrm>
        <a:graphic>
          <a:graphicData uri="http://schemas.openxmlformats.org/presentationml/2006/ole">
            <p:oleObj spid="_x0000_s1077" name="Bitmap Image" r:id="rId4" imgW="1668960" imgH="1318320" progId="PBrush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2999" y="3229594"/>
            <a:ext cx="2680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High level of abstraction</a:t>
            </a:r>
            <a:endParaRPr lang="en-I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00" y="4169558"/>
            <a:ext cx="2645806" cy="1530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9791" y="5644687"/>
            <a:ext cx="2680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Low level of abstraction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xmlns="" val="40817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/>
              <a:t>Now, connect this concept to VLSI. (4 levels of abstraction) </a:t>
            </a:r>
          </a:p>
          <a:p>
            <a:pPr marL="457200" indent="-457200">
              <a:buAutoNum type="alphaLcPeriod"/>
            </a:pPr>
            <a:r>
              <a:rPr lang="en-IN" dirty="0" smtClean="0">
                <a:solidFill>
                  <a:srgbClr val="FFFF00"/>
                </a:solidFill>
              </a:rPr>
              <a:t>Behavioural or Algorithmic Level Abstraction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You should turn a programmer here.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A module can be implemented as an algorithm without having to worry about the hardware details.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It is very much like you coding in C. (So, more of programming skills needed) </a:t>
            </a:r>
            <a:endParaRPr lang="en-IN" dirty="0">
              <a:solidFill>
                <a:schemeClr val="tx1"/>
              </a:solidFill>
            </a:endParaRPr>
          </a:p>
          <a:p>
            <a:pPr marL="457200" indent="-457200">
              <a:buAutoNum type="alphaLcPeriod"/>
            </a:pPr>
            <a:r>
              <a:rPr lang="en-IN" dirty="0" smtClean="0">
                <a:solidFill>
                  <a:srgbClr val="FFFF00"/>
                </a:solidFill>
              </a:rPr>
              <a:t> Data flow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>
                <a:solidFill>
                  <a:schemeClr val="tx1"/>
                </a:solidFill>
              </a:rPr>
              <a:t>See, here it is all about specifying the data flow.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>
                <a:solidFill>
                  <a:schemeClr val="tx1"/>
                </a:solidFill>
              </a:rPr>
              <a:t>Designer shall think (expected to know) how the data flows between the registers and how are they processed with the design. </a:t>
            </a:r>
            <a:endParaRPr lang="en-IN" dirty="0" smtClean="0">
              <a:solidFill>
                <a:schemeClr val="tx1"/>
              </a:solidFill>
            </a:endParaRP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A clock will be present in this approach. Exact timing are to be specified and operations happen as scheduled. (Means, you time it buddy) </a:t>
            </a: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 smtClean="0">
              <a:solidFill>
                <a:srgbClr val="FFFF00"/>
              </a:solidFill>
            </a:endParaRPr>
          </a:p>
          <a:p>
            <a:pPr marL="457200" indent="-457200">
              <a:buAutoNum type="alphaLcPeriod"/>
            </a:pP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473081" y="3141275"/>
            <a:ext cx="23336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1024" y="4964535"/>
            <a:ext cx="23526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12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Gate </a:t>
            </a:r>
            <a:r>
              <a:rPr lang="en-IN" dirty="0" smtClean="0">
                <a:solidFill>
                  <a:srgbClr val="FFC000"/>
                </a:solidFill>
              </a:rPr>
              <a:t>Level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This approach is about the logic gates and the connection between them. 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Here, the design is represented in terms of gate level logic. </a:t>
            </a:r>
          </a:p>
          <a:p>
            <a:r>
              <a:rPr lang="en-IN" dirty="0">
                <a:solidFill>
                  <a:srgbClr val="FFC000"/>
                </a:solidFill>
              </a:rPr>
              <a:t>Switch </a:t>
            </a:r>
            <a:r>
              <a:rPr lang="en-IN" dirty="0" smtClean="0">
                <a:solidFill>
                  <a:srgbClr val="FFC000"/>
                </a:solidFill>
              </a:rPr>
              <a:t>Level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This is the lowest level of abstraction VERILOG can provide you!! (Recollect, what is abstraction) </a:t>
            </a:r>
            <a:endParaRPr lang="en-IN" dirty="0" smtClean="0">
              <a:solidFill>
                <a:schemeClr val="tx1"/>
              </a:solidFill>
            </a:endParaRP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Storage, interconnections, switch etc. will all come to lime light. Designer requires vast knowledge at this approach.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98" y="2795206"/>
            <a:ext cx="22669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795" y="4264152"/>
            <a:ext cx="1085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68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Note this folks! </a:t>
            </a:r>
          </a:p>
          <a:p>
            <a:r>
              <a:rPr lang="en-IN" dirty="0" smtClean="0"/>
              <a:t>You need not restrict yourself to only one level of abstraction.</a:t>
            </a:r>
          </a:p>
          <a:p>
            <a:r>
              <a:rPr lang="en-IN" dirty="0" smtClean="0"/>
              <a:t>You can have a mix of any approach. </a:t>
            </a:r>
          </a:p>
          <a:p>
            <a:r>
              <a:rPr lang="en-IN" dirty="0" smtClean="0"/>
              <a:t>Register Transistor Level (RTL) is an approach which combines both behavioural and data flow levels. </a:t>
            </a:r>
            <a:endParaRPr lang="en-IN" dirty="0"/>
          </a:p>
          <a:p>
            <a:pPr lvl="1"/>
            <a:r>
              <a:rPr lang="en-IN" dirty="0" smtClean="0"/>
              <a:t>This is most frequently used!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264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392" y="2438400"/>
            <a:ext cx="7424879" cy="3651504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As in programming, we have two approaches in digital design </a:t>
            </a:r>
          </a:p>
          <a:p>
            <a:pPr lvl="1"/>
            <a:r>
              <a:rPr lang="en-IN" dirty="0" smtClean="0"/>
              <a:t>Top Down and Bottom Up approach. </a:t>
            </a:r>
          </a:p>
          <a:p>
            <a:pPr lvl="1"/>
            <a:r>
              <a:rPr lang="en-IN" dirty="0" smtClean="0"/>
              <a:t>Let’s understand this through a quick view. </a:t>
            </a:r>
          </a:p>
          <a:p>
            <a:r>
              <a:rPr lang="en-IN" dirty="0" smtClean="0"/>
              <a:t>Top Down </a:t>
            </a:r>
          </a:p>
          <a:p>
            <a:pPr lvl="1"/>
            <a:r>
              <a:rPr lang="en-IN" dirty="0" smtClean="0"/>
              <a:t>Here, top level blocks identified and defined first. </a:t>
            </a:r>
          </a:p>
          <a:p>
            <a:pPr lvl="1"/>
            <a:r>
              <a:rPr lang="en-IN" dirty="0" smtClean="0"/>
              <a:t>Then, sub blocks would be identified. </a:t>
            </a:r>
          </a:p>
          <a:p>
            <a:pPr lvl="1"/>
            <a:r>
              <a:rPr lang="en-IN" dirty="0" smtClean="0"/>
              <a:t>It will grow up till leaf cells, which can’t be further divided. </a:t>
            </a:r>
          </a:p>
          <a:p>
            <a:r>
              <a:rPr lang="en-IN" dirty="0" smtClean="0"/>
              <a:t>Bottom Up </a:t>
            </a:r>
          </a:p>
          <a:p>
            <a:pPr lvl="1"/>
            <a:r>
              <a:rPr lang="en-IN" dirty="0" smtClean="0"/>
              <a:t>Identification of building blocks available.</a:t>
            </a:r>
          </a:p>
          <a:p>
            <a:pPr lvl="1"/>
            <a:r>
              <a:rPr lang="en-IN" dirty="0" smtClean="0"/>
              <a:t>With these cells, higher level blocks will be built. </a:t>
            </a:r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marL="320040" lvl="1" indent="0">
              <a:buNone/>
            </a:pPr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4" y="2747483"/>
            <a:ext cx="3900748" cy="151666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3"/>
          </p:cNvCxnSpPr>
          <p:nvPr/>
        </p:nvCxnSpPr>
        <p:spPr>
          <a:xfrm flipH="1" flipV="1">
            <a:off x="4096512" y="3505818"/>
            <a:ext cx="557784" cy="19561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5" y="4423806"/>
            <a:ext cx="3900747" cy="15055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096512" y="5176560"/>
            <a:ext cx="557784" cy="1909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7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Lexical Tokens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Verilog has stream of tokens. </a:t>
            </a:r>
          </a:p>
          <a:p>
            <a:r>
              <a:rPr lang="en-IN" dirty="0" smtClean="0"/>
              <a:t>Token can be Comments, Identifiers, Keywords, de-limiters etc. </a:t>
            </a:r>
          </a:p>
          <a:p>
            <a:r>
              <a:rPr lang="en-IN" dirty="0" smtClean="0"/>
              <a:t>It is just like C Programming.  </a:t>
            </a:r>
          </a:p>
          <a:p>
            <a:r>
              <a:rPr lang="en-IN" dirty="0" smtClean="0"/>
              <a:t>Fully Case Sensitive. (Remember what C is ??) </a:t>
            </a:r>
          </a:p>
          <a:p>
            <a:r>
              <a:rPr lang="en-IN" dirty="0" smtClean="0"/>
              <a:t>Keywords must be in lower case.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08-06-2019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35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entury Gothic"/>
        <a:ea typeface=""/>
        <a:cs typeface=""/>
      </a:majorFont>
      <a:minorFont>
        <a:latin typeface="Britannic Bol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eathered" id="{EEC9B30E-2747-4D42-BCBE-A02BDEEEA114}" vid="{E2D42CFC-65DC-41E3-8961-A8E5A2991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2062</TotalTime>
  <Words>1941</Words>
  <Application>Microsoft Office PowerPoint</Application>
  <PresentationFormat>Custom</PresentationFormat>
  <Paragraphs>285</Paragraphs>
  <Slides>29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Feathered</vt:lpstr>
      <vt:lpstr>Bitmap Image</vt:lpstr>
      <vt:lpstr>Packager Shell Object</vt:lpstr>
      <vt:lpstr>Let’s Learn Verilog Together.</vt:lpstr>
      <vt:lpstr>Introduction</vt:lpstr>
      <vt:lpstr>Contd.,</vt:lpstr>
      <vt:lpstr>Contd., </vt:lpstr>
      <vt:lpstr>Contd., </vt:lpstr>
      <vt:lpstr>Contd., </vt:lpstr>
      <vt:lpstr>Contd., </vt:lpstr>
      <vt:lpstr>Design approach</vt:lpstr>
      <vt:lpstr>Lexical Tokens </vt:lpstr>
      <vt:lpstr>Contd., </vt:lpstr>
      <vt:lpstr>Contd., </vt:lpstr>
      <vt:lpstr>Number Specification – Can be Sized and Unsized</vt:lpstr>
      <vt:lpstr>Contd., </vt:lpstr>
      <vt:lpstr>Contd., </vt:lpstr>
      <vt:lpstr>Identifiers and Keywords</vt:lpstr>
      <vt:lpstr>Let’s Run Verilog</vt:lpstr>
      <vt:lpstr>Contd., </vt:lpstr>
      <vt:lpstr>Contd., </vt:lpstr>
      <vt:lpstr>Basic things to know. </vt:lpstr>
      <vt:lpstr>Contd.,</vt:lpstr>
      <vt:lpstr>Contd.,</vt:lpstr>
      <vt:lpstr>Contd.,</vt:lpstr>
      <vt:lpstr>Test Bench</vt:lpstr>
      <vt:lpstr>OR GATE</vt:lpstr>
      <vt:lpstr>NOT </vt:lpstr>
      <vt:lpstr>Code for NOR, NAND </vt:lpstr>
      <vt:lpstr>Lets code for Universal Gates (NAND and NOR) </vt:lpstr>
      <vt:lpstr>NAND as Universal Gate</vt:lpstr>
      <vt:lpstr>Let’s understand combinational circuit with VERILOG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Verilog Together.</dc:title>
  <dc:creator>Shriram K V</dc:creator>
  <cp:lastModifiedBy>Shriram K V</cp:lastModifiedBy>
  <cp:revision>76</cp:revision>
  <dcterms:created xsi:type="dcterms:W3CDTF">2017-06-12T05:56:30Z</dcterms:created>
  <dcterms:modified xsi:type="dcterms:W3CDTF">2019-06-08T01:34:33Z</dcterms:modified>
</cp:coreProperties>
</file>